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58" r:id="rId6"/>
    <p:sldId id="264" r:id="rId7"/>
    <p:sldId id="265" r:id="rId8"/>
    <p:sldId id="25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13"/>
    <p:restoredTop sz="94646"/>
  </p:normalViewPr>
  <p:slideViewPr>
    <p:cSldViewPr snapToGrid="0" snapToObjects="1" showGuides="1">
      <p:cViewPr varScale="1">
        <p:scale>
          <a:sx n="81" d="100"/>
          <a:sy n="81" d="100"/>
        </p:scale>
        <p:origin x="184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053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43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1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38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9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297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91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06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92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5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7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1851E-5C72-584B-9248-9148E53DFD2F}" type="datetimeFigureOut">
              <a:rPr lang="de-DE" smtClean="0"/>
              <a:t>20.05.16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8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DISTRIBUTED COGNITION </a:t>
            </a:r>
            <a:endParaRPr lang="en-US" dirty="0"/>
          </a:p>
        </p:txBody>
      </p:sp>
      <p:pic>
        <p:nvPicPr>
          <p:cNvPr id="43" name="Bild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7195"/>
            <a:ext cx="3355168" cy="2048731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 smtClean="0"/>
              <a:t>Cognitive System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Activities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Settings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Interaction with Media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4615544" y="2390685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Individuals</a:t>
            </a:r>
            <a:endParaRPr lang="en-US" dirty="0"/>
          </a:p>
        </p:txBody>
      </p:sp>
      <p:sp>
        <p:nvSpPr>
          <p:cNvPr id="20" name="Textfeld 19"/>
          <p:cNvSpPr txBox="1"/>
          <p:nvPr/>
        </p:nvSpPr>
        <p:spPr>
          <a:xfrm>
            <a:off x="4615544" y="2894954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Artefacts</a:t>
            </a:r>
            <a:endParaRPr lang="en-US" dirty="0"/>
          </a:p>
        </p:txBody>
      </p:sp>
      <p:cxnSp>
        <p:nvCxnSpPr>
          <p:cNvPr id="15" name="Gerade Verbindung 14"/>
          <p:cNvCxnSpPr>
            <a:endCxn id="11" idx="1"/>
          </p:cNvCxnSpPr>
          <p:nvPr/>
        </p:nvCxnSpPr>
        <p:spPr>
          <a:xfrm>
            <a:off x="3730171" y="2575351"/>
            <a:ext cx="885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3149600" y="3101589"/>
            <a:ext cx="1406625" cy="162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838200" y="5530654"/>
            <a:ext cx="677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Observed through </a:t>
            </a:r>
            <a:r>
              <a:rPr lang="en-US" sz="2800" b="1" dirty="0" smtClean="0"/>
              <a:t>Ethnological Field Study</a:t>
            </a:r>
            <a:endParaRPr lang="en-US" sz="28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7259588" y="1821077"/>
            <a:ext cx="287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Granularity</a:t>
            </a:r>
            <a:endParaRPr lang="en-US" sz="28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7259588" y="2501424"/>
            <a:ext cx="451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4838" algn="l"/>
              </a:tabLst>
            </a:pPr>
            <a:r>
              <a:rPr lang="en-US" dirty="0" smtClean="0"/>
              <a:t>Minutes	Days</a:t>
            </a:r>
          </a:p>
          <a:p>
            <a:endParaRPr lang="en-US" dirty="0" smtClean="0"/>
          </a:p>
          <a:p>
            <a:pPr>
              <a:tabLst>
                <a:tab pos="3144838" algn="l"/>
              </a:tabLst>
            </a:pPr>
            <a:r>
              <a:rPr lang="en-US" dirty="0" smtClean="0"/>
              <a:t>Plain	Consider</a:t>
            </a:r>
          </a:p>
          <a:p>
            <a:pPr>
              <a:tabLst>
                <a:tab pos="3101975" algn="l"/>
              </a:tabLst>
            </a:pPr>
            <a:r>
              <a:rPr lang="en-US" dirty="0" smtClean="0"/>
              <a:t>Interactions	</a:t>
            </a:r>
            <a:r>
              <a:rPr lang="en-US" dirty="0" smtClean="0"/>
              <a:t> Background</a:t>
            </a:r>
            <a:endParaRPr lang="en-US" dirty="0" smtClean="0"/>
          </a:p>
        </p:txBody>
      </p:sp>
      <p:sp>
        <p:nvSpPr>
          <p:cNvPr id="25" name="Pfeil nach links und rechts 24"/>
          <p:cNvSpPr/>
          <p:nvPr/>
        </p:nvSpPr>
        <p:spPr>
          <a:xfrm>
            <a:off x="8621484" y="2575351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feil nach links und rechts 31"/>
          <p:cNvSpPr/>
          <p:nvPr/>
        </p:nvSpPr>
        <p:spPr>
          <a:xfrm>
            <a:off x="8621484" y="3295418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  <p:bldP spid="25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Cognition Analysis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Problem Solving</a:t>
            </a:r>
          </a:p>
          <a:p>
            <a:r>
              <a:rPr lang="en-US" dirty="0" smtClean="0"/>
              <a:t>Verbal/Nonverbal Behavior</a:t>
            </a:r>
          </a:p>
          <a:p>
            <a:r>
              <a:rPr lang="en-US" dirty="0" smtClean="0"/>
              <a:t>Coordinating Mechanisms (Rules, Processes)</a:t>
            </a:r>
          </a:p>
          <a:p>
            <a:r>
              <a:rPr lang="en-US" dirty="0" smtClean="0"/>
              <a:t>Ways of Communication</a:t>
            </a:r>
          </a:p>
          <a:p>
            <a:r>
              <a:rPr lang="en-US" dirty="0" smtClean="0"/>
              <a:t>Knowledge Access /-Sharing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Cognition for Teamwork (</a:t>
            </a:r>
            <a:r>
              <a:rPr lang="en-US" dirty="0" err="1" smtClean="0"/>
              <a:t>DiCoT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approach for analyzing work systems and teamwork</a:t>
            </a:r>
          </a:p>
          <a:p>
            <a:r>
              <a:rPr lang="en-US" dirty="0" smtClean="0"/>
              <a:t>Comprehensive set of themes and principles </a:t>
            </a:r>
          </a:p>
          <a:p>
            <a:r>
              <a:rPr lang="en-US" dirty="0" smtClean="0"/>
              <a:t>Guides researchers in knowing what to focus on </a:t>
            </a:r>
          </a:p>
          <a:p>
            <a:endParaRPr lang="en-US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838199" y="4001294"/>
            <a:ext cx="441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Themes: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</a:t>
            </a:r>
            <a:r>
              <a:rPr lang="en-US" sz="2800" dirty="0" smtClean="0"/>
              <a:t>hysical layout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I</a:t>
            </a:r>
            <a:r>
              <a:rPr lang="en-US" sz="2800" dirty="0" smtClean="0"/>
              <a:t>nformation flow</a:t>
            </a: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D</a:t>
            </a:r>
            <a:r>
              <a:rPr lang="en-US" sz="2800" dirty="0" smtClean="0"/>
              <a:t>esign and use of artifacts</a:t>
            </a:r>
            <a:endParaRPr lang="en-US" sz="2800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6096000" y="4001294"/>
            <a:ext cx="5529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Principles</a:t>
            </a:r>
            <a:r>
              <a:rPr lang="en-US" sz="2800" b="1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Subtle bodily supports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Arrangement of equipment </a:t>
            </a:r>
          </a:p>
          <a:p>
            <a:pPr marL="457200" indent="-457200">
              <a:buFontTx/>
              <a:buChar char="-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714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for HCI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existing practices</a:t>
            </a:r>
          </a:p>
          <a:p>
            <a:r>
              <a:rPr lang="en-US" dirty="0" smtClean="0"/>
              <a:t>Examine influence of form and variety of media</a:t>
            </a:r>
          </a:p>
          <a:p>
            <a:r>
              <a:rPr lang="en-US" dirty="0" smtClean="0"/>
              <a:t>Explore </a:t>
            </a:r>
            <a:r>
              <a:rPr lang="en-US" dirty="0"/>
              <a:t>the trade-offs and likely outcomes of potential solutions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811"/>
            <a:ext cx="3355168" cy="20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ECOLOGICAL PSYCHOLOGY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56" y="1903445"/>
            <a:ext cx="1462163" cy="142102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17" y="2100572"/>
            <a:ext cx="1197615" cy="102677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12438" y="335395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593050" y="3324473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World</a:t>
            </a:r>
            <a:endParaRPr lang="en-US" dirty="0"/>
          </a:p>
        </p:txBody>
      </p:sp>
      <p:sp>
        <p:nvSpPr>
          <p:cNvPr id="11" name="Pfeil nach links und rechts 10"/>
          <p:cNvSpPr/>
          <p:nvPr/>
        </p:nvSpPr>
        <p:spPr>
          <a:xfrm>
            <a:off x="2380593" y="2431097"/>
            <a:ext cx="1212457" cy="3657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1355835" y="6021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838200" y="4500155"/>
            <a:ext cx="3308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Invariant structures in the environment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Ecological constraints</a:t>
            </a:r>
            <a:endParaRPr lang="en-US" sz="28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444" y="1903445"/>
            <a:ext cx="1097315" cy="1063969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84567" y="1856485"/>
            <a:ext cx="1116017" cy="103467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718" y="3373774"/>
            <a:ext cx="2610427" cy="1044171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3125" y="3728269"/>
            <a:ext cx="715354" cy="611414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304444" y="1463722"/>
            <a:ext cx="2633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Real Affordances</a:t>
            </a:r>
            <a:endParaRPr lang="en-US" sz="2800" dirty="0"/>
          </a:p>
        </p:txBody>
      </p:sp>
      <p:sp>
        <p:nvSpPr>
          <p:cNvPr id="20" name="Textfeld 19"/>
          <p:cNvSpPr txBox="1"/>
          <p:nvPr/>
        </p:nvSpPr>
        <p:spPr>
          <a:xfrm>
            <a:off x="8304444" y="2967414"/>
            <a:ext cx="342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Perceived Affordances</a:t>
            </a:r>
            <a:endParaRPr lang="en-US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381824" y="4500154"/>
            <a:ext cx="38322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Relation to human </a:t>
            </a:r>
            <a:r>
              <a:rPr lang="en-US" sz="2800" dirty="0" err="1" smtClean="0"/>
              <a:t>preception</a:t>
            </a:r>
            <a:r>
              <a:rPr lang="en-US" sz="2800" dirty="0" smtClean="0"/>
              <a:t> and action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Affordances</a:t>
            </a:r>
            <a:endParaRPr lang="en-US" sz="2800" i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907378" y="1372729"/>
            <a:ext cx="4051738" cy="3036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Interface Design Framework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Affordances described in terms of actions</a:t>
            </a:r>
          </a:p>
          <a:p>
            <a:r>
              <a:rPr lang="en-US" dirty="0" smtClean="0"/>
              <a:t>Actions sorted into hierarchy of categories</a:t>
            </a:r>
          </a:p>
          <a:p>
            <a:pPr lvl="1"/>
            <a:r>
              <a:rPr lang="en-US" dirty="0" smtClean="0"/>
              <a:t>Based on affordance: what, why and how</a:t>
            </a:r>
          </a:p>
          <a:p>
            <a:r>
              <a:rPr lang="en-US" dirty="0" smtClean="0"/>
              <a:t>Allows analyzing a system at different hierarchy levels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55" y="4001294"/>
            <a:ext cx="4060934" cy="31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 Points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Structures that invite people to carry out an activity</a:t>
            </a:r>
          </a:p>
          <a:p>
            <a:pPr lvl="1"/>
            <a:r>
              <a:rPr lang="en-US" dirty="0" smtClean="0"/>
              <a:t>Read it</a:t>
            </a:r>
          </a:p>
          <a:p>
            <a:pPr lvl="1"/>
            <a:r>
              <a:rPr lang="en-US" dirty="0" smtClean="0"/>
              <a:t>Look at it</a:t>
            </a:r>
          </a:p>
          <a:p>
            <a:pPr lvl="1"/>
            <a:r>
              <a:rPr lang="en-US" dirty="0" smtClean="0"/>
              <a:t>Click on it</a:t>
            </a:r>
          </a:p>
          <a:p>
            <a:r>
              <a:rPr lang="en-US" dirty="0" smtClean="0"/>
              <a:t>Goal: User can move rapidly from entry point to entry point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61698" y="4623766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Coordination and sequencing of actions</a:t>
            </a:r>
            <a:endParaRPr lang="en-US" sz="2800"/>
          </a:p>
        </p:txBody>
      </p:sp>
      <p:sp>
        <p:nvSpPr>
          <p:cNvPr id="7" name="Textfeld 6"/>
          <p:cNvSpPr txBox="1"/>
          <p:nvPr/>
        </p:nvSpPr>
        <p:spPr>
          <a:xfrm>
            <a:off x="6662245" y="4623766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 of objects,</a:t>
            </a:r>
          </a:p>
          <a:p>
            <a:r>
              <a:rPr lang="en-US" sz="2800" dirty="0" smtClean="0"/>
              <a:t>S</a:t>
            </a:r>
            <a:r>
              <a:rPr lang="en-US" sz="2800" dirty="0" smtClean="0"/>
              <a:t>tructure of the interface</a:t>
            </a:r>
            <a:endParaRPr lang="en-US" sz="2800" dirty="0"/>
          </a:p>
        </p:txBody>
      </p:sp>
      <p:sp>
        <p:nvSpPr>
          <p:cNvPr id="8" name="Pfeil nach links und rechts 7"/>
          <p:cNvSpPr/>
          <p:nvPr/>
        </p:nvSpPr>
        <p:spPr>
          <a:xfrm>
            <a:off x="4855779" y="4801274"/>
            <a:ext cx="1292773" cy="5990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SITUATED ACTION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41390"/>
            <a:ext cx="10515600" cy="452787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Technology is used by different people in different contexts</a:t>
            </a:r>
          </a:p>
          <a:p>
            <a:r>
              <a:rPr lang="en-US" dirty="0" smtClean="0"/>
              <a:t>Consider cultural background, physical and social circumstances</a:t>
            </a:r>
          </a:p>
          <a:p>
            <a:r>
              <a:rPr lang="en-US" dirty="0" smtClean="0"/>
              <a:t>Do not abstract actions </a:t>
            </a:r>
            <a:r>
              <a:rPr lang="en-US" dirty="0"/>
              <a:t>away from its circumstances </a:t>
            </a:r>
            <a:endParaRPr lang="en-US" dirty="0" smtClean="0"/>
          </a:p>
          <a:p>
            <a:endParaRPr lang="en-US" sz="800" dirty="0" smtClean="0"/>
          </a:p>
          <a:p>
            <a:r>
              <a:rPr lang="en-US" dirty="0" smtClean="0"/>
              <a:t>Initial plans may be changed depending on specific situations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76" y="2065283"/>
            <a:ext cx="1621957" cy="163961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47" y="1825625"/>
            <a:ext cx="1561440" cy="1603375"/>
          </a:xfrm>
          <a:prstGeom prst="rect">
            <a:avLst/>
          </a:prstGeom>
        </p:spPr>
      </p:pic>
      <p:sp>
        <p:nvSpPr>
          <p:cNvPr id="6" name="Pfeil nach links und rechts 5"/>
          <p:cNvSpPr/>
          <p:nvPr/>
        </p:nvSpPr>
        <p:spPr>
          <a:xfrm>
            <a:off x="3531476" y="2617076"/>
            <a:ext cx="882869" cy="2680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247</Words>
  <Application>Microsoft Macintosh PowerPoint</Application>
  <PresentationFormat>Breitbild</PresentationFormat>
  <Paragraphs>76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Office-Design</vt:lpstr>
      <vt:lpstr>DISTRIBUTED COGNITION </vt:lpstr>
      <vt:lpstr>Distributed Cognition Analysis</vt:lpstr>
      <vt:lpstr>Distributed Cognition for Teamwork (DiCoT)</vt:lpstr>
      <vt:lpstr>Purpose for HCI</vt:lpstr>
      <vt:lpstr>ECOLOGICAL PSYCHOLOGY </vt:lpstr>
      <vt:lpstr>Ecological Interface Design Framework</vt:lpstr>
      <vt:lpstr>Entry Points</vt:lpstr>
      <vt:lpstr>SITUATED ACTION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COGNITION </dc:title>
  <dc:creator> </dc:creator>
  <cp:lastModifiedBy> </cp:lastModifiedBy>
  <cp:revision>22</cp:revision>
  <dcterms:created xsi:type="dcterms:W3CDTF">2016-05-20T20:00:35Z</dcterms:created>
  <dcterms:modified xsi:type="dcterms:W3CDTF">2016-05-22T12:00:59Z</dcterms:modified>
</cp:coreProperties>
</file>